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58" d="100"/>
          <a:sy n="58" d="100"/>
        </p:scale>
        <p:origin x="-850" y="-8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4A8C836-C5D7-464C-83A9-ABFAE0ECB9F7}" type="datetimeFigureOut">
              <a:rPr lang="en-US" smtClean="0"/>
              <a:t>9/2/2013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CBCBA9-FA66-4D36-BAE8-20564F61F71E}"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4A8C836-C5D7-464C-83A9-ABFAE0ECB9F7}" type="datetimeFigureOut">
              <a:rPr lang="en-US" smtClean="0"/>
              <a:t>9/2/2013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CBCBA9-FA66-4D36-BAE8-20564F61F71E}"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4A8C836-C5D7-464C-83A9-ABFAE0ECB9F7}" type="datetimeFigureOut">
              <a:rPr lang="en-US" smtClean="0"/>
              <a:t>9/2/2013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CBCBA9-FA66-4D36-BAE8-20564F61F71E}"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4A8C836-C5D7-464C-83A9-ABFAE0ECB9F7}" type="datetimeFigureOut">
              <a:rPr lang="en-US" smtClean="0"/>
              <a:t>9/2/2013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CBCBA9-FA66-4D36-BAE8-20564F61F71E}"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4A8C836-C5D7-464C-83A9-ABFAE0ECB9F7}" type="datetimeFigureOut">
              <a:rPr lang="en-US" smtClean="0"/>
              <a:t>9/2/2013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CBCBA9-FA66-4D36-BAE8-20564F61F71E}"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4A8C836-C5D7-464C-83A9-ABFAE0ECB9F7}" type="datetimeFigureOut">
              <a:rPr lang="en-US" smtClean="0"/>
              <a:t>9/2/2013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2CBCBA9-FA66-4D36-BAE8-20564F61F71E}"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4A8C836-C5D7-464C-83A9-ABFAE0ECB9F7}" type="datetimeFigureOut">
              <a:rPr lang="en-US" smtClean="0"/>
              <a:t>9/2/2013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2CBCBA9-FA66-4D36-BAE8-20564F61F71E}"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4A8C836-C5D7-464C-83A9-ABFAE0ECB9F7}" type="datetimeFigureOut">
              <a:rPr lang="en-US" smtClean="0"/>
              <a:t>9/2/2013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2CBCBA9-FA66-4D36-BAE8-20564F61F71E}"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4A8C836-C5D7-464C-83A9-ABFAE0ECB9F7}" type="datetimeFigureOut">
              <a:rPr lang="en-US" smtClean="0"/>
              <a:t>9/2/2013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2CBCBA9-FA66-4D36-BAE8-20564F61F71E}"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4A8C836-C5D7-464C-83A9-ABFAE0ECB9F7}" type="datetimeFigureOut">
              <a:rPr lang="en-US" smtClean="0"/>
              <a:t>9/2/2013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2CBCBA9-FA66-4D36-BAE8-20564F61F71E}"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4A8C836-C5D7-464C-83A9-ABFAE0ECB9F7}" type="datetimeFigureOut">
              <a:rPr lang="en-US" smtClean="0"/>
              <a:t>9/2/2013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2CBCBA9-FA66-4D36-BAE8-20564F61F71E}"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4A8C836-C5D7-464C-83A9-ABFAE0ECB9F7}" type="datetimeFigureOut">
              <a:rPr lang="en-US" smtClean="0"/>
              <a:t>9/2/2013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2CBCBA9-FA66-4D36-BAE8-20564F61F71E}"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Grammar for Grade 9</a:t>
            </a:r>
            <a:endParaRPr lang="en-US" dirty="0"/>
          </a:p>
        </p:txBody>
      </p:sp>
      <p:sp>
        <p:nvSpPr>
          <p:cNvPr id="3" name="Subtitle 2"/>
          <p:cNvSpPr>
            <a:spLocks noGrp="1"/>
          </p:cNvSpPr>
          <p:nvPr>
            <p:ph type="subTitle" idx="1"/>
          </p:nvPr>
        </p:nvSpPr>
        <p:spPr/>
        <p:txBody>
          <a:bodyPr/>
          <a:lstStyle/>
          <a:p>
            <a:r>
              <a:rPr lang="en-US" dirty="0" smtClean="0"/>
              <a:t>Episode VIII</a:t>
            </a:r>
          </a:p>
          <a:p>
            <a:r>
              <a:rPr lang="en-US" dirty="0" smtClean="0"/>
              <a:t>Comparisons and Modifiers</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Degrees of Adjectives and Adverbs</a:t>
            </a:r>
            <a:endParaRPr lang="en-US" dirty="0"/>
          </a:p>
        </p:txBody>
      </p:sp>
      <p:sp>
        <p:nvSpPr>
          <p:cNvPr id="3" name="Content Placeholder 2"/>
          <p:cNvSpPr>
            <a:spLocks noGrp="1"/>
          </p:cNvSpPr>
          <p:nvPr>
            <p:ph idx="1"/>
          </p:nvPr>
        </p:nvSpPr>
        <p:spPr>
          <a:xfrm>
            <a:off x="457200" y="1600200"/>
            <a:ext cx="8229600" cy="4953000"/>
          </a:xfrm>
        </p:spPr>
        <p:txBody>
          <a:bodyPr>
            <a:normAutofit/>
          </a:bodyPr>
          <a:lstStyle/>
          <a:p>
            <a:pPr>
              <a:buNone/>
            </a:pPr>
            <a:r>
              <a:rPr lang="en-US" dirty="0" smtClean="0"/>
              <a:t>There are three degrees of adjectives and adverbs. There’s the positive, the comparative and the superlative. </a:t>
            </a:r>
          </a:p>
          <a:p>
            <a:pPr lvl="2"/>
            <a:r>
              <a:rPr lang="en-US" dirty="0" smtClean="0"/>
              <a:t>Sally is rich, but Janet is richer and Donna is richest of all. [adjectives]</a:t>
            </a:r>
          </a:p>
          <a:p>
            <a:pPr lvl="2"/>
            <a:r>
              <a:rPr lang="en-US" dirty="0" smtClean="0"/>
              <a:t>Jake’s car goes fast, his dad’s races faster, but my car drives fastest. [adverbs]</a:t>
            </a:r>
          </a:p>
          <a:p>
            <a:pPr>
              <a:buNone/>
            </a:pPr>
            <a:r>
              <a:rPr lang="en-US" dirty="0" smtClean="0"/>
              <a:t>The comparative shows contrast between exactly two items, the superlative between three or more.</a:t>
            </a:r>
          </a:p>
          <a:p>
            <a:pPr lvl="2">
              <a:buNone/>
            </a:pP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Forming the Degrees</a:t>
            </a:r>
            <a:endParaRPr lang="en-US" dirty="0"/>
          </a:p>
        </p:txBody>
      </p:sp>
      <p:sp>
        <p:nvSpPr>
          <p:cNvPr id="3" name="Content Placeholder 2"/>
          <p:cNvSpPr>
            <a:spLocks noGrp="1"/>
          </p:cNvSpPr>
          <p:nvPr>
            <p:ph idx="1"/>
          </p:nvPr>
        </p:nvSpPr>
        <p:spPr>
          <a:xfrm>
            <a:off x="228600" y="1219200"/>
            <a:ext cx="8915400" cy="5638800"/>
          </a:xfrm>
        </p:spPr>
        <p:txBody>
          <a:bodyPr>
            <a:normAutofit/>
          </a:bodyPr>
          <a:lstStyle/>
          <a:p>
            <a:pPr>
              <a:buNone/>
            </a:pPr>
            <a:r>
              <a:rPr lang="en-US" dirty="0" smtClean="0"/>
              <a:t>Generally, we add –</a:t>
            </a:r>
            <a:r>
              <a:rPr lang="en-US" dirty="0" err="1" smtClean="0"/>
              <a:t>er</a:t>
            </a:r>
            <a:r>
              <a:rPr lang="en-US" dirty="0" smtClean="0"/>
              <a:t> to the positive degree to get the comparative, and we add –</a:t>
            </a:r>
            <a:r>
              <a:rPr lang="en-US" dirty="0" err="1" smtClean="0"/>
              <a:t>est</a:t>
            </a:r>
            <a:r>
              <a:rPr lang="en-US" dirty="0" smtClean="0"/>
              <a:t> to the positive to get the superlative degree for one- and two-syllable adjectives and adverbs. </a:t>
            </a:r>
          </a:p>
          <a:p>
            <a:pPr>
              <a:buNone/>
            </a:pPr>
            <a:r>
              <a:rPr lang="en-US" sz="2000" dirty="0"/>
              <a:t>	</a:t>
            </a:r>
            <a:r>
              <a:rPr lang="en-US" sz="2000" dirty="0" smtClean="0"/>
              <a:t>	rich...richer...richest</a:t>
            </a:r>
          </a:p>
          <a:p>
            <a:pPr>
              <a:buNone/>
            </a:pPr>
            <a:r>
              <a:rPr lang="en-US" dirty="0" smtClean="0"/>
              <a:t>For some two-syllable modifiers, and for all modifiers three syllables or longer, we use more + modifier to make the comparative, and most + modifier to make the superlative.</a:t>
            </a:r>
          </a:p>
          <a:p>
            <a:pPr>
              <a:buNone/>
            </a:pPr>
            <a:r>
              <a:rPr lang="en-US" sz="1800" dirty="0"/>
              <a:t>	</a:t>
            </a:r>
            <a:r>
              <a:rPr lang="en-US" sz="1800" dirty="0" smtClean="0"/>
              <a:t>	aggressive...more aggressive...most aggressive</a:t>
            </a:r>
          </a:p>
          <a:p>
            <a:pPr>
              <a:buNone/>
            </a:pPr>
            <a:r>
              <a:rPr lang="en-US" dirty="0" smtClean="0"/>
              <a:t>However, there are many irregular forms...</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Some Irregulars</a:t>
            </a:r>
            <a:endParaRPr lang="en-US" dirty="0"/>
          </a:p>
        </p:txBody>
      </p:sp>
      <p:graphicFrame>
        <p:nvGraphicFramePr>
          <p:cNvPr id="4" name="Content Placeholder 3"/>
          <p:cNvGraphicFramePr>
            <a:graphicFrameLocks noGrp="1"/>
          </p:cNvGraphicFramePr>
          <p:nvPr>
            <p:ph idx="1"/>
          </p:nvPr>
        </p:nvGraphicFramePr>
        <p:xfrm>
          <a:off x="457200" y="1600200"/>
          <a:ext cx="8229600" cy="3337560"/>
        </p:xfrm>
        <a:graphic>
          <a:graphicData uri="http://schemas.openxmlformats.org/drawingml/2006/table">
            <a:tbl>
              <a:tblPr firstRow="1" bandRow="1">
                <a:tableStyleId>{5C22544A-7EE6-4342-B048-85BDC9FD1C3A}</a:tableStyleId>
              </a:tblPr>
              <a:tblGrid>
                <a:gridCol w="2057400"/>
                <a:gridCol w="2057400"/>
                <a:gridCol w="2057400"/>
                <a:gridCol w="2057400"/>
              </a:tblGrid>
              <a:tr h="370840">
                <a:tc>
                  <a:txBody>
                    <a:bodyPr/>
                    <a:lstStyle/>
                    <a:p>
                      <a:r>
                        <a:rPr lang="en-US" dirty="0" smtClean="0"/>
                        <a:t>Positive</a:t>
                      </a:r>
                      <a:endParaRPr lang="en-US" dirty="0"/>
                    </a:p>
                  </a:txBody>
                  <a:tcPr/>
                </a:tc>
                <a:tc>
                  <a:txBody>
                    <a:bodyPr/>
                    <a:lstStyle/>
                    <a:p>
                      <a:r>
                        <a:rPr lang="en-US" dirty="0" smtClean="0"/>
                        <a:t>Note(s)</a:t>
                      </a:r>
                      <a:endParaRPr lang="en-US" dirty="0"/>
                    </a:p>
                  </a:txBody>
                  <a:tcPr/>
                </a:tc>
                <a:tc>
                  <a:txBody>
                    <a:bodyPr/>
                    <a:lstStyle/>
                    <a:p>
                      <a:r>
                        <a:rPr lang="en-US" dirty="0" smtClean="0"/>
                        <a:t>Comparative</a:t>
                      </a:r>
                      <a:endParaRPr lang="en-US" dirty="0"/>
                    </a:p>
                  </a:txBody>
                  <a:tcPr/>
                </a:tc>
                <a:tc>
                  <a:txBody>
                    <a:bodyPr/>
                    <a:lstStyle/>
                    <a:p>
                      <a:r>
                        <a:rPr lang="en-US" dirty="0" smtClean="0"/>
                        <a:t>Superlative</a:t>
                      </a:r>
                      <a:endParaRPr lang="en-US" dirty="0"/>
                    </a:p>
                  </a:txBody>
                  <a:tcPr/>
                </a:tc>
              </a:tr>
              <a:tr h="370840">
                <a:tc>
                  <a:txBody>
                    <a:bodyPr/>
                    <a:lstStyle/>
                    <a:p>
                      <a:r>
                        <a:rPr lang="en-US" dirty="0" smtClean="0"/>
                        <a:t>Bad</a:t>
                      </a:r>
                      <a:endParaRPr lang="en-US" dirty="0"/>
                    </a:p>
                  </a:txBody>
                  <a:tcPr/>
                </a:tc>
                <a:tc>
                  <a:txBody>
                    <a:bodyPr/>
                    <a:lstStyle/>
                    <a:p>
                      <a:r>
                        <a:rPr lang="en-US" dirty="0" smtClean="0"/>
                        <a:t>Adjective</a:t>
                      </a:r>
                      <a:endParaRPr lang="en-US" dirty="0"/>
                    </a:p>
                  </a:txBody>
                  <a:tcPr/>
                </a:tc>
                <a:tc>
                  <a:txBody>
                    <a:bodyPr/>
                    <a:lstStyle/>
                    <a:p>
                      <a:r>
                        <a:rPr lang="en-US" dirty="0" smtClean="0"/>
                        <a:t>Worse</a:t>
                      </a:r>
                      <a:endParaRPr lang="en-US" dirty="0"/>
                    </a:p>
                  </a:txBody>
                  <a:tcPr/>
                </a:tc>
                <a:tc>
                  <a:txBody>
                    <a:bodyPr/>
                    <a:lstStyle/>
                    <a:p>
                      <a:r>
                        <a:rPr lang="en-US" dirty="0" smtClean="0"/>
                        <a:t>(the</a:t>
                      </a:r>
                      <a:r>
                        <a:rPr lang="en-US" baseline="0" dirty="0" smtClean="0"/>
                        <a:t>) worst</a:t>
                      </a:r>
                      <a:endParaRPr lang="en-US" dirty="0"/>
                    </a:p>
                  </a:txBody>
                  <a:tcPr/>
                </a:tc>
              </a:tr>
              <a:tr h="370840">
                <a:tc>
                  <a:txBody>
                    <a:bodyPr/>
                    <a:lstStyle/>
                    <a:p>
                      <a:r>
                        <a:rPr lang="en-US" dirty="0" smtClean="0"/>
                        <a:t>Ill</a:t>
                      </a:r>
                      <a:endParaRPr lang="en-US" dirty="0"/>
                    </a:p>
                  </a:txBody>
                  <a:tcPr/>
                </a:tc>
                <a:tc>
                  <a:txBody>
                    <a:bodyPr/>
                    <a:lstStyle/>
                    <a:p>
                      <a:r>
                        <a:rPr lang="en-US" dirty="0" smtClean="0"/>
                        <a:t>Adverb</a:t>
                      </a:r>
                      <a:r>
                        <a:rPr lang="en-US" baseline="0" dirty="0" smtClean="0"/>
                        <a:t> (=badly)</a:t>
                      </a:r>
                      <a:endParaRPr lang="en-US" dirty="0"/>
                    </a:p>
                  </a:txBody>
                  <a:tcPr/>
                </a:tc>
                <a:tc>
                  <a:txBody>
                    <a:bodyPr/>
                    <a:lstStyle/>
                    <a:p>
                      <a:r>
                        <a:rPr lang="en-US" dirty="0" smtClean="0"/>
                        <a:t>Worse</a:t>
                      </a:r>
                      <a:endParaRPr lang="en-US" dirty="0"/>
                    </a:p>
                  </a:txBody>
                  <a:tcPr/>
                </a:tc>
                <a:tc>
                  <a:txBody>
                    <a:bodyPr/>
                    <a:lstStyle/>
                    <a:p>
                      <a:r>
                        <a:rPr lang="en-US" dirty="0" smtClean="0"/>
                        <a:t>(the) worst</a:t>
                      </a:r>
                      <a:endParaRPr lang="en-US" dirty="0"/>
                    </a:p>
                  </a:txBody>
                  <a:tcPr/>
                </a:tc>
              </a:tr>
              <a:tr h="370840">
                <a:tc>
                  <a:txBody>
                    <a:bodyPr/>
                    <a:lstStyle/>
                    <a:p>
                      <a:r>
                        <a:rPr lang="en-US" dirty="0" smtClean="0"/>
                        <a:t>Far</a:t>
                      </a:r>
                      <a:endParaRPr lang="en-US" dirty="0"/>
                    </a:p>
                  </a:txBody>
                  <a:tcPr/>
                </a:tc>
                <a:tc>
                  <a:txBody>
                    <a:bodyPr/>
                    <a:lstStyle/>
                    <a:p>
                      <a:r>
                        <a:rPr lang="en-US" dirty="0" smtClean="0"/>
                        <a:t>(distance)</a:t>
                      </a:r>
                      <a:endParaRPr lang="en-US" dirty="0"/>
                    </a:p>
                  </a:txBody>
                  <a:tcPr/>
                </a:tc>
                <a:tc>
                  <a:txBody>
                    <a:bodyPr/>
                    <a:lstStyle/>
                    <a:p>
                      <a:r>
                        <a:rPr lang="en-US" dirty="0" smtClean="0"/>
                        <a:t>Farther</a:t>
                      </a:r>
                      <a:endParaRPr lang="en-US" dirty="0"/>
                    </a:p>
                  </a:txBody>
                  <a:tcPr/>
                </a:tc>
                <a:tc>
                  <a:txBody>
                    <a:bodyPr/>
                    <a:lstStyle/>
                    <a:p>
                      <a:r>
                        <a:rPr lang="en-US" dirty="0" smtClean="0"/>
                        <a:t>(the) farthest</a:t>
                      </a:r>
                      <a:endParaRPr lang="en-US" dirty="0"/>
                    </a:p>
                  </a:txBody>
                  <a:tcPr/>
                </a:tc>
              </a:tr>
              <a:tr h="370840">
                <a:tc>
                  <a:txBody>
                    <a:bodyPr/>
                    <a:lstStyle/>
                    <a:p>
                      <a:r>
                        <a:rPr lang="en-US" dirty="0" smtClean="0"/>
                        <a:t>Far</a:t>
                      </a:r>
                      <a:endParaRPr lang="en-US" dirty="0"/>
                    </a:p>
                  </a:txBody>
                  <a:tcPr/>
                </a:tc>
                <a:tc>
                  <a:txBody>
                    <a:bodyPr/>
                    <a:lstStyle/>
                    <a:p>
                      <a:r>
                        <a:rPr lang="en-US" dirty="0" smtClean="0"/>
                        <a:t>(degree, time)</a:t>
                      </a:r>
                      <a:endParaRPr lang="en-US" dirty="0"/>
                    </a:p>
                  </a:txBody>
                  <a:tcPr/>
                </a:tc>
                <a:tc>
                  <a:txBody>
                    <a:bodyPr/>
                    <a:lstStyle/>
                    <a:p>
                      <a:r>
                        <a:rPr lang="en-US" dirty="0" smtClean="0"/>
                        <a:t>Further</a:t>
                      </a:r>
                      <a:endParaRPr lang="en-US" dirty="0"/>
                    </a:p>
                  </a:txBody>
                  <a:tcPr/>
                </a:tc>
                <a:tc>
                  <a:txBody>
                    <a:bodyPr/>
                    <a:lstStyle/>
                    <a:p>
                      <a:r>
                        <a:rPr lang="en-US" dirty="0" smtClean="0"/>
                        <a:t>(the)</a:t>
                      </a:r>
                      <a:r>
                        <a:rPr lang="en-US" baseline="0" dirty="0" smtClean="0"/>
                        <a:t> furthest</a:t>
                      </a:r>
                      <a:endParaRPr lang="en-US" dirty="0"/>
                    </a:p>
                  </a:txBody>
                  <a:tcPr/>
                </a:tc>
              </a:tr>
              <a:tr h="370840">
                <a:tc>
                  <a:txBody>
                    <a:bodyPr/>
                    <a:lstStyle/>
                    <a:p>
                      <a:r>
                        <a:rPr lang="en-US" dirty="0" smtClean="0"/>
                        <a:t>Little</a:t>
                      </a:r>
                      <a:endParaRPr lang="en-US" dirty="0"/>
                    </a:p>
                  </a:txBody>
                  <a:tcPr/>
                </a:tc>
                <a:tc>
                  <a:txBody>
                    <a:bodyPr/>
                    <a:lstStyle/>
                    <a:p>
                      <a:r>
                        <a:rPr lang="en-US" dirty="0" smtClean="0"/>
                        <a:t>(amount)</a:t>
                      </a:r>
                      <a:endParaRPr lang="en-US" dirty="0"/>
                    </a:p>
                  </a:txBody>
                  <a:tcPr/>
                </a:tc>
                <a:tc>
                  <a:txBody>
                    <a:bodyPr/>
                    <a:lstStyle/>
                    <a:p>
                      <a:r>
                        <a:rPr lang="en-US" dirty="0" smtClean="0"/>
                        <a:t>Less</a:t>
                      </a:r>
                      <a:endParaRPr lang="en-US" dirty="0"/>
                    </a:p>
                  </a:txBody>
                  <a:tcPr/>
                </a:tc>
                <a:tc>
                  <a:txBody>
                    <a:bodyPr/>
                    <a:lstStyle/>
                    <a:p>
                      <a:r>
                        <a:rPr lang="en-US" dirty="0" smtClean="0"/>
                        <a:t>(the</a:t>
                      </a:r>
                      <a:r>
                        <a:rPr lang="en-US" baseline="0" dirty="0" smtClean="0"/>
                        <a:t>) least</a:t>
                      </a:r>
                      <a:endParaRPr lang="en-US" dirty="0"/>
                    </a:p>
                  </a:txBody>
                  <a:tcPr/>
                </a:tc>
              </a:tr>
              <a:tr h="370840">
                <a:tc>
                  <a:txBody>
                    <a:bodyPr/>
                    <a:lstStyle/>
                    <a:p>
                      <a:r>
                        <a:rPr lang="en-US" dirty="0" smtClean="0"/>
                        <a:t>Many</a:t>
                      </a:r>
                      <a:endParaRPr lang="en-US" dirty="0"/>
                    </a:p>
                  </a:txBody>
                  <a:tcPr/>
                </a:tc>
                <a:tc>
                  <a:txBody>
                    <a:bodyPr/>
                    <a:lstStyle/>
                    <a:p>
                      <a:endParaRPr lang="en-US" dirty="0"/>
                    </a:p>
                  </a:txBody>
                  <a:tcPr/>
                </a:tc>
                <a:tc>
                  <a:txBody>
                    <a:bodyPr/>
                    <a:lstStyle/>
                    <a:p>
                      <a:r>
                        <a:rPr lang="en-US" dirty="0" smtClean="0"/>
                        <a:t>More</a:t>
                      </a:r>
                      <a:endParaRPr lang="en-US" dirty="0"/>
                    </a:p>
                  </a:txBody>
                  <a:tcPr/>
                </a:tc>
                <a:tc>
                  <a:txBody>
                    <a:bodyPr/>
                    <a:lstStyle/>
                    <a:p>
                      <a:r>
                        <a:rPr lang="en-US" dirty="0" smtClean="0"/>
                        <a:t>(the)</a:t>
                      </a:r>
                      <a:r>
                        <a:rPr lang="en-US" baseline="0" dirty="0" smtClean="0"/>
                        <a:t> most</a:t>
                      </a:r>
                      <a:endParaRPr lang="en-US" dirty="0"/>
                    </a:p>
                  </a:txBody>
                  <a:tcPr/>
                </a:tc>
              </a:tr>
              <a:tr h="370840">
                <a:tc>
                  <a:txBody>
                    <a:bodyPr/>
                    <a:lstStyle/>
                    <a:p>
                      <a:r>
                        <a:rPr lang="en-US" dirty="0" smtClean="0"/>
                        <a:t>Good</a:t>
                      </a:r>
                      <a:endParaRPr lang="en-US" dirty="0"/>
                    </a:p>
                  </a:txBody>
                  <a:tcPr/>
                </a:tc>
                <a:tc>
                  <a:txBody>
                    <a:bodyPr/>
                    <a:lstStyle/>
                    <a:p>
                      <a:r>
                        <a:rPr lang="en-US" dirty="0" smtClean="0"/>
                        <a:t>Adjective</a:t>
                      </a:r>
                      <a:endParaRPr lang="en-US" dirty="0"/>
                    </a:p>
                  </a:txBody>
                  <a:tcPr/>
                </a:tc>
                <a:tc>
                  <a:txBody>
                    <a:bodyPr/>
                    <a:lstStyle/>
                    <a:p>
                      <a:r>
                        <a:rPr lang="en-US" dirty="0" smtClean="0"/>
                        <a:t>Better</a:t>
                      </a:r>
                      <a:endParaRPr lang="en-US" dirty="0"/>
                    </a:p>
                  </a:txBody>
                  <a:tcPr/>
                </a:tc>
                <a:tc>
                  <a:txBody>
                    <a:bodyPr/>
                    <a:lstStyle/>
                    <a:p>
                      <a:r>
                        <a:rPr lang="en-US" dirty="0" smtClean="0"/>
                        <a:t>(the) best</a:t>
                      </a:r>
                      <a:endParaRPr lang="en-US" dirty="0"/>
                    </a:p>
                  </a:txBody>
                  <a:tcPr/>
                </a:tc>
              </a:tr>
              <a:tr h="370840">
                <a:tc>
                  <a:txBody>
                    <a:bodyPr/>
                    <a:lstStyle/>
                    <a:p>
                      <a:r>
                        <a:rPr lang="en-US" dirty="0" smtClean="0"/>
                        <a:t>Well</a:t>
                      </a:r>
                      <a:endParaRPr lang="en-US" dirty="0"/>
                    </a:p>
                  </a:txBody>
                  <a:tcPr/>
                </a:tc>
                <a:tc>
                  <a:txBody>
                    <a:bodyPr/>
                    <a:lstStyle/>
                    <a:p>
                      <a:r>
                        <a:rPr lang="en-US" dirty="0" smtClean="0"/>
                        <a:t>Adverb </a:t>
                      </a:r>
                      <a:endParaRPr lang="en-US" dirty="0"/>
                    </a:p>
                  </a:txBody>
                  <a:tcPr/>
                </a:tc>
                <a:tc>
                  <a:txBody>
                    <a:bodyPr/>
                    <a:lstStyle/>
                    <a:p>
                      <a:r>
                        <a:rPr lang="en-US" dirty="0" smtClean="0"/>
                        <a:t>Better</a:t>
                      </a:r>
                      <a:endParaRPr lang="en-US" dirty="0"/>
                    </a:p>
                  </a:txBody>
                  <a:tcPr/>
                </a:tc>
                <a:tc>
                  <a:txBody>
                    <a:bodyPr/>
                    <a:lstStyle/>
                    <a:p>
                      <a:r>
                        <a:rPr lang="en-US" dirty="0" smtClean="0"/>
                        <a:t>(the) best</a:t>
                      </a:r>
                      <a:endParaRPr lang="en-US" dirty="0"/>
                    </a:p>
                  </a:txBody>
                  <a:tcPr/>
                </a:tc>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Error: Incomplete Comparisons</a:t>
            </a:r>
            <a:endParaRPr lang="en-US" dirty="0"/>
          </a:p>
        </p:txBody>
      </p:sp>
      <p:sp>
        <p:nvSpPr>
          <p:cNvPr id="3" name="Content Placeholder 2"/>
          <p:cNvSpPr>
            <a:spLocks noGrp="1"/>
          </p:cNvSpPr>
          <p:nvPr>
            <p:ph idx="1"/>
          </p:nvPr>
        </p:nvSpPr>
        <p:spPr>
          <a:xfrm>
            <a:off x="457200" y="1371600"/>
            <a:ext cx="8229600" cy="5105400"/>
          </a:xfrm>
        </p:spPr>
        <p:txBody>
          <a:bodyPr>
            <a:normAutofit/>
          </a:bodyPr>
          <a:lstStyle/>
          <a:p>
            <a:pPr>
              <a:buNone/>
            </a:pPr>
            <a:r>
              <a:rPr lang="en-US" dirty="0" smtClean="0"/>
              <a:t>Be sure to include a word like </a:t>
            </a:r>
            <a:r>
              <a:rPr lang="en-US" i="1" dirty="0" smtClean="0"/>
              <a:t>other</a:t>
            </a:r>
            <a:r>
              <a:rPr lang="en-US" dirty="0" smtClean="0"/>
              <a:t> or </a:t>
            </a:r>
            <a:r>
              <a:rPr lang="en-US" i="1" dirty="0" smtClean="0"/>
              <a:t>else</a:t>
            </a:r>
            <a:r>
              <a:rPr lang="en-US" dirty="0" smtClean="0"/>
              <a:t> when comparing members of a group.</a:t>
            </a:r>
          </a:p>
          <a:p>
            <a:pPr lvl="2"/>
            <a:r>
              <a:rPr lang="en-US" dirty="0" smtClean="0"/>
              <a:t>China has more people than any country. [unclear]</a:t>
            </a:r>
          </a:p>
          <a:p>
            <a:pPr lvl="2"/>
            <a:r>
              <a:rPr lang="en-US" dirty="0" smtClean="0"/>
              <a:t>China has more people than any other country. [clear]</a:t>
            </a:r>
          </a:p>
          <a:p>
            <a:pPr>
              <a:buNone/>
            </a:pPr>
            <a:r>
              <a:rPr lang="en-US" dirty="0" smtClean="0"/>
              <a:t>Be careful that you compare like things.</a:t>
            </a:r>
          </a:p>
          <a:p>
            <a:pPr lvl="2"/>
            <a:r>
              <a:rPr lang="en-US" dirty="0" smtClean="0"/>
              <a:t>China’s population is greater than America. [unclear]</a:t>
            </a:r>
          </a:p>
          <a:p>
            <a:pPr lvl="2"/>
            <a:r>
              <a:rPr lang="en-US" dirty="0" smtClean="0"/>
              <a:t>China’s population is greater than America’s. [clear]</a:t>
            </a:r>
          </a:p>
          <a:p>
            <a:pPr lvl="2"/>
            <a:r>
              <a:rPr lang="en-US" dirty="0" smtClean="0"/>
              <a:t>The population of China is greater than America. [unclear]</a:t>
            </a:r>
          </a:p>
          <a:p>
            <a:pPr lvl="2"/>
            <a:r>
              <a:rPr lang="en-US" dirty="0" smtClean="0"/>
              <a:t>The population of China is greater than the population of America. [clear]</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Error: Misplaced Modifier</a:t>
            </a:r>
            <a:endParaRPr lang="en-US" dirty="0"/>
          </a:p>
        </p:txBody>
      </p:sp>
      <p:sp>
        <p:nvSpPr>
          <p:cNvPr id="3" name="Content Placeholder 2"/>
          <p:cNvSpPr>
            <a:spLocks noGrp="1"/>
          </p:cNvSpPr>
          <p:nvPr>
            <p:ph idx="1"/>
          </p:nvPr>
        </p:nvSpPr>
        <p:spPr>
          <a:xfrm>
            <a:off x="457200" y="1600200"/>
            <a:ext cx="8229600" cy="4876800"/>
          </a:xfrm>
        </p:spPr>
        <p:txBody>
          <a:bodyPr/>
          <a:lstStyle/>
          <a:p>
            <a:r>
              <a:rPr lang="en-US" dirty="0" smtClean="0"/>
              <a:t>If you misplace a modifier, it might seem to modify the wrong word in the sentence.</a:t>
            </a:r>
          </a:p>
          <a:p>
            <a:pPr lvl="2"/>
            <a:r>
              <a:rPr lang="en-US" dirty="0" smtClean="0"/>
              <a:t>Throwing food on the floor, Maria smiled at the child.</a:t>
            </a:r>
          </a:p>
          <a:p>
            <a:pPr lvl="2">
              <a:buNone/>
            </a:pPr>
            <a:r>
              <a:rPr lang="en-US" dirty="0" smtClean="0"/>
              <a:t>(So, Maria smiled and threw food? Seems odd...)</a:t>
            </a:r>
          </a:p>
          <a:p>
            <a:pPr lvl="2"/>
            <a:r>
              <a:rPr lang="en-US" dirty="0" smtClean="0"/>
              <a:t>Maria smiled at the child throwing food on the floor.</a:t>
            </a:r>
          </a:p>
          <a:p>
            <a:pPr lvl="2">
              <a:buNone/>
            </a:pPr>
            <a:r>
              <a:rPr lang="en-US" dirty="0" smtClean="0"/>
              <a:t>(While I’d have trouble smiling at a kid who was tossing oatmeal onto the linoleum, maybe Maria knew her hated cousin Gretchen would have to mop it up. It makes more sense that the child would throw food than dear Maria would, though.)</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Error: Dangling Modifier</a:t>
            </a:r>
            <a:endParaRPr lang="en-US" dirty="0"/>
          </a:p>
        </p:txBody>
      </p:sp>
      <p:sp>
        <p:nvSpPr>
          <p:cNvPr id="3" name="Content Placeholder 2"/>
          <p:cNvSpPr>
            <a:spLocks noGrp="1"/>
          </p:cNvSpPr>
          <p:nvPr>
            <p:ph idx="1"/>
          </p:nvPr>
        </p:nvSpPr>
        <p:spPr/>
        <p:txBody>
          <a:bodyPr/>
          <a:lstStyle/>
          <a:p>
            <a:pPr>
              <a:buNone/>
            </a:pPr>
            <a:r>
              <a:rPr lang="en-US" dirty="0" smtClean="0"/>
              <a:t>A dangling modifier does not logically describe any word in the sentence.</a:t>
            </a:r>
          </a:p>
          <a:p>
            <a:pPr lvl="2"/>
            <a:r>
              <a:rPr lang="en-US" dirty="0" smtClean="0"/>
              <a:t>Quietly playing video games, the dog’s licking on my arm startled me.</a:t>
            </a:r>
          </a:p>
          <a:p>
            <a:pPr lvl="2">
              <a:buNone/>
            </a:pPr>
            <a:r>
              <a:rPr lang="en-US" dirty="0" smtClean="0"/>
              <a:t>[This sentence says that the licking was playing video games. I say, “What?”]</a:t>
            </a:r>
          </a:p>
          <a:p>
            <a:pPr lvl="2"/>
            <a:r>
              <a:rPr lang="en-US" dirty="0" smtClean="0"/>
              <a:t>Quietly playing video games, I was startled when the dog licked my arm.</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It’s ONLY, a Modifier</a:t>
            </a:r>
            <a:endParaRPr lang="en-US" dirty="0"/>
          </a:p>
        </p:txBody>
      </p:sp>
      <p:sp>
        <p:nvSpPr>
          <p:cNvPr id="3" name="Content Placeholder 2"/>
          <p:cNvSpPr>
            <a:spLocks noGrp="1"/>
          </p:cNvSpPr>
          <p:nvPr>
            <p:ph idx="1"/>
          </p:nvPr>
        </p:nvSpPr>
        <p:spPr>
          <a:xfrm>
            <a:off x="152400" y="1295400"/>
            <a:ext cx="8763000" cy="5562600"/>
          </a:xfrm>
        </p:spPr>
        <p:txBody>
          <a:bodyPr>
            <a:normAutofit/>
          </a:bodyPr>
          <a:lstStyle/>
          <a:p>
            <a:r>
              <a:rPr lang="en-US" dirty="0" smtClean="0"/>
              <a:t>You must put the word ONLY immediately before the word(s) it modifies.</a:t>
            </a:r>
          </a:p>
          <a:p>
            <a:pPr>
              <a:buNone/>
            </a:pPr>
            <a:r>
              <a:rPr lang="en-US" dirty="0" smtClean="0"/>
              <a:t>These four sentences say four slightly different things:</a:t>
            </a:r>
          </a:p>
          <a:p>
            <a:pPr lvl="2"/>
            <a:r>
              <a:rPr lang="en-US" dirty="0" smtClean="0"/>
              <a:t>Only I study math on Tuesdays.</a:t>
            </a:r>
          </a:p>
          <a:p>
            <a:pPr lvl="4">
              <a:buNone/>
            </a:pPr>
            <a:r>
              <a:rPr lang="en-US" dirty="0" smtClean="0"/>
              <a:t>[Everyone else studies math on some other day.]</a:t>
            </a:r>
          </a:p>
          <a:p>
            <a:pPr lvl="2"/>
            <a:r>
              <a:rPr lang="en-US" dirty="0" smtClean="0"/>
              <a:t>I only study math on Tuesdays. </a:t>
            </a:r>
          </a:p>
          <a:p>
            <a:pPr lvl="4">
              <a:buNone/>
            </a:pPr>
            <a:r>
              <a:rPr lang="en-US" dirty="0" smtClean="0"/>
              <a:t>[I don’t practice it or read about it, just study it.]</a:t>
            </a:r>
          </a:p>
          <a:p>
            <a:pPr lvl="2"/>
            <a:r>
              <a:rPr lang="en-US" dirty="0" smtClean="0"/>
              <a:t>I study only math on Tuesdays. </a:t>
            </a:r>
          </a:p>
          <a:p>
            <a:pPr lvl="4">
              <a:buNone/>
            </a:pPr>
            <a:r>
              <a:rPr lang="en-US" dirty="0" smtClean="0"/>
              <a:t>[All the rest of my subjects are ignored for 24 hours.]</a:t>
            </a:r>
          </a:p>
          <a:p>
            <a:pPr lvl="2"/>
            <a:r>
              <a:rPr lang="en-US" dirty="0" smtClean="0"/>
              <a:t>I study math only on Tuesdays. </a:t>
            </a:r>
          </a:p>
          <a:p>
            <a:pPr lvl="4">
              <a:buNone/>
            </a:pPr>
            <a:r>
              <a:rPr lang="en-US" dirty="0" smtClean="0"/>
              <a:t>[I refuse to study math any other day of the week.]</a:t>
            </a: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37</TotalTime>
  <Words>572</Words>
  <Application>Microsoft Office PowerPoint</Application>
  <PresentationFormat>On-screen Show (4:3)</PresentationFormat>
  <Paragraphs>81</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Office Theme</vt:lpstr>
      <vt:lpstr>Grammar for Grade 9</vt:lpstr>
      <vt:lpstr>Degrees of Adjectives and Adverbs</vt:lpstr>
      <vt:lpstr>Forming the Degrees</vt:lpstr>
      <vt:lpstr>Some Irregulars</vt:lpstr>
      <vt:lpstr>Error: Incomplete Comparisons</vt:lpstr>
      <vt:lpstr>Error: Misplaced Modifier</vt:lpstr>
      <vt:lpstr>Error: Dangling Modifier</vt:lpstr>
      <vt:lpstr>It’s ONLY, a Modifier</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Grammar for Grade 9</dc:title>
  <dc:creator>User</dc:creator>
  <cp:lastModifiedBy>User</cp:lastModifiedBy>
  <cp:revision>4</cp:revision>
  <dcterms:created xsi:type="dcterms:W3CDTF">2013-09-02T10:17:09Z</dcterms:created>
  <dcterms:modified xsi:type="dcterms:W3CDTF">2013-09-02T10:54:48Z</dcterms:modified>
</cp:coreProperties>
</file>

<file path=docProps/thumbnail.jpeg>
</file>